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4" r:id="rId5"/>
    <p:sldId id="267" r:id="rId6"/>
    <p:sldId id="265" r:id="rId7"/>
    <p:sldId id="266" r:id="rId8"/>
    <p:sldId id="268" r:id="rId9"/>
    <p:sldId id="274" r:id="rId10"/>
    <p:sldId id="273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93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46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97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9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3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66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6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0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8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9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0625D-94AC-4D4F-AE36-8DCA118AA178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30A5-EF7E-6649-AB40-A370EF78D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4194" y="1154425"/>
            <a:ext cx="8716474" cy="2446026"/>
          </a:xfrm>
        </p:spPr>
        <p:txBody>
          <a:bodyPr>
            <a:normAutofit/>
          </a:bodyPr>
          <a:lstStyle/>
          <a:p>
            <a:pPr marL="1703388" algn="just"/>
            <a:br>
              <a:rPr lang="fr-FR" sz="3200" dirty="0">
                <a:latin typeface="Times New Roman"/>
                <a:cs typeface="Times New Roman"/>
              </a:rPr>
            </a:br>
            <a:r>
              <a:rPr lang="fr-FR" sz="3200" dirty="0">
                <a:solidFill>
                  <a:srgbClr val="FF0000"/>
                </a:solidFill>
                <a:latin typeface="Times New Roman"/>
                <a:cs typeface="Times New Roman"/>
              </a:rPr>
              <a:t>		Travailler plus longtemps pour quoi faire</a:t>
            </a:r>
            <a:br>
              <a:rPr lang="fr-FR" sz="32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fr-FR" sz="3200" dirty="0">
                <a:solidFill>
                  <a:srgbClr val="FF0000"/>
                </a:solidFill>
                <a:latin typeface="Times New Roman"/>
                <a:cs typeface="Times New Roman"/>
              </a:rPr>
              <a:t>	  </a:t>
            </a:r>
            <a:r>
              <a:rPr lang="fr-FR" sz="3200" dirty="0">
                <a:solidFill>
                  <a:srgbClr val="008000"/>
                </a:solidFill>
                <a:latin typeface="Times New Roman"/>
                <a:cs typeface="Times New Roman"/>
              </a:rPr>
              <a:t>et à quel prix environnemental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2400" dirty="0">
                <a:solidFill>
                  <a:srgbClr val="0000FF"/>
                </a:solidFill>
                <a:latin typeface="Times New Roman"/>
                <a:cs typeface="Times New Roman"/>
              </a:rPr>
              <a:t>Jean-Marie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Harribey</a:t>
            </a:r>
            <a:endParaRPr lang="fr-FR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r"/>
            <a:endParaRPr lang="fr-FR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r"/>
            <a:r>
              <a:rPr lang="fr-FR" sz="2400" dirty="0">
                <a:solidFill>
                  <a:srgbClr val="0000FF"/>
                </a:solidFill>
                <a:latin typeface="Times New Roman"/>
                <a:cs typeface="Times New Roman"/>
              </a:rPr>
              <a:t>CA </a:t>
            </a:r>
            <a:r>
              <a:rPr lang="fr-FR" sz="2400">
                <a:solidFill>
                  <a:srgbClr val="0000FF"/>
                </a:solidFill>
                <a:latin typeface="Times New Roman"/>
                <a:cs typeface="Times New Roman"/>
              </a:rPr>
              <a:t>des Économistes </a:t>
            </a:r>
            <a:r>
              <a:rPr lang="fr-FR" sz="2400" dirty="0">
                <a:solidFill>
                  <a:srgbClr val="0000FF"/>
                </a:solidFill>
                <a:latin typeface="Times New Roman"/>
                <a:cs typeface="Times New Roman"/>
              </a:rPr>
              <a:t>atterrés, 1</a:t>
            </a:r>
            <a:r>
              <a:rPr lang="fr-FR" sz="24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lang="fr-FR" sz="2400" dirty="0">
                <a:solidFill>
                  <a:srgbClr val="0000FF"/>
                </a:solidFill>
                <a:latin typeface="Times New Roman"/>
                <a:cs typeface="Times New Roman"/>
              </a:rPr>
              <a:t> février 2023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2" y="101057"/>
            <a:ext cx="2329620" cy="20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175" y="129873"/>
            <a:ext cx="8817493" cy="1904787"/>
          </a:xfrm>
        </p:spPr>
        <p:txBody>
          <a:bodyPr/>
          <a:lstStyle/>
          <a:p>
            <a:r>
              <a:rPr lang="fr-FR" dirty="0">
                <a:latin typeface="Times New Roman"/>
                <a:cs typeface="Times New Roman"/>
              </a:rPr>
              <a:t>													</a:t>
            </a:r>
            <a:r>
              <a:rPr lang="fr-FR" sz="3600" dirty="0">
                <a:latin typeface="Times New Roman"/>
                <a:cs typeface="Times New Roman"/>
              </a:rPr>
              <a:t>Quid du dilemme</a:t>
            </a:r>
            <a:br>
              <a:rPr lang="fr-FR" sz="3600" dirty="0">
                <a:latin typeface="Times New Roman"/>
                <a:cs typeface="Times New Roman"/>
              </a:rPr>
            </a:br>
            <a:r>
              <a:rPr lang="fr-FR" sz="3600" dirty="0">
                <a:latin typeface="Times New Roman"/>
                <a:cs typeface="Times New Roman"/>
              </a:rPr>
              <a:t>											    décroissance / bond technique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76554"/>
            <a:ext cx="9144000" cy="44752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15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1500" b="1" dirty="0">
                <a:latin typeface="Times New Roman"/>
                <a:cs typeface="Times New Roman"/>
              </a:rPr>
              <a:t>Lecture :</a:t>
            </a:r>
            <a:r>
              <a:rPr lang="fr-FR" sz="1500" dirty="0">
                <a:latin typeface="Times New Roman"/>
                <a:cs typeface="Times New Roman"/>
              </a:rPr>
              <a:t> </a:t>
            </a:r>
          </a:p>
          <a:p>
            <a:r>
              <a:rPr lang="fr-FR" sz="1500" dirty="0">
                <a:latin typeface="Times New Roman"/>
                <a:cs typeface="Times New Roman"/>
              </a:rPr>
              <a:t>Les deux colonnes en rouge (1 et 2) partent de l’hypothèse où on réaliserait une diminution de 2 % par an de l’intensité de la production en GES et elles calculent de combien devrait varier la production en 2030 en fonction de l’objectif (–40% de GES ou  –50 %). </a:t>
            </a:r>
          </a:p>
          <a:p>
            <a:r>
              <a:rPr lang="fr-FR" sz="1500" dirty="0">
                <a:latin typeface="Times New Roman"/>
                <a:cs typeface="Times New Roman"/>
              </a:rPr>
              <a:t>Les deux colonnes en bleu (2 et 5) et en vert (4 et 6) : si on a déjà atteint l’objectif de 2030, quelle diminution de l’intensité en GES faut-il réaliser en 2050 si on a une croissance économique de 0,6 % par an ?</a:t>
            </a:r>
          </a:p>
          <a:p>
            <a:r>
              <a:rPr lang="fr-FR" sz="1500" dirty="0">
                <a:latin typeface="Times New Roman"/>
                <a:cs typeface="Times New Roman"/>
              </a:rPr>
              <a:t>La colonne noire (7) lisse la réduction des GES jusqu’en 2050 sans passer par l’étape de 2030.</a:t>
            </a:r>
          </a:p>
          <a:p>
            <a:r>
              <a:rPr lang="fr-FR" sz="1500" dirty="0">
                <a:latin typeface="Times New Roman"/>
                <a:cs typeface="Times New Roman"/>
              </a:rPr>
              <a:t>Les deux colonnes Monde (8 et 9) font varier la production (1 % et 2 % par an) pour déterminer la baisse de l’intensité en GES nécessaire.</a:t>
            </a: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9" y="245315"/>
            <a:ext cx="2034806" cy="1933660"/>
          </a:xfrm>
          <a:prstGeom prst="rect">
            <a:avLst/>
          </a:prstGeom>
        </p:spPr>
      </p:pic>
      <p:pic>
        <p:nvPicPr>
          <p:cNvPr id="6" name="Image 5" descr="Capture d’écran 2023-02-01 à 06.08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492"/>
            <a:ext cx="9144000" cy="24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873"/>
            <a:ext cx="8229600" cy="1904787"/>
          </a:xfrm>
        </p:spPr>
        <p:txBody>
          <a:bodyPr/>
          <a:lstStyle/>
          <a:p>
            <a:r>
              <a:rPr lang="fr-FR" dirty="0">
                <a:latin typeface="Times New Roman"/>
                <a:cs typeface="Times New Roman"/>
              </a:rPr>
              <a:t>									Quel travail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94400"/>
            <a:ext cx="8229600" cy="4300229"/>
          </a:xfrm>
        </p:spPr>
        <p:txBody>
          <a:bodyPr/>
          <a:lstStyle/>
          <a:p>
            <a:r>
              <a:rPr lang="fr-FR" dirty="0">
                <a:latin typeface="Times New Roman"/>
                <a:cs typeface="Times New Roman"/>
              </a:rPr>
              <a:t>Pénibilité, précarité</a:t>
            </a:r>
          </a:p>
          <a:p>
            <a:r>
              <a:rPr lang="fr-FR" dirty="0">
                <a:latin typeface="Times New Roman"/>
                <a:cs typeface="Times New Roman"/>
              </a:rPr>
              <a:t>Déni de la réalité</a:t>
            </a:r>
          </a:p>
          <a:p>
            <a:r>
              <a:rPr lang="fr-FR" dirty="0">
                <a:latin typeface="Times New Roman"/>
                <a:cs typeface="Times New Roman"/>
              </a:rPr>
              <a:t>Crise du travail : refus du travail ou refus du travail qui n’a pas de sens ? </a:t>
            </a:r>
          </a:p>
          <a:p>
            <a:r>
              <a:rPr lang="fr-FR" dirty="0">
                <a:latin typeface="Times New Roman"/>
                <a:cs typeface="Times New Roman"/>
              </a:rPr>
              <a:t>À travers la quête de sens : quelles finalités et quelle émancipation ?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0" y="50450"/>
            <a:ext cx="2034806" cy="21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873"/>
            <a:ext cx="8229600" cy="1904787"/>
          </a:xfrm>
        </p:spPr>
        <p:txBody>
          <a:bodyPr/>
          <a:lstStyle/>
          <a:p>
            <a:r>
              <a:rPr lang="fr-FR" dirty="0">
                <a:latin typeface="Times New Roman"/>
                <a:cs typeface="Times New Roman"/>
              </a:rPr>
              <a:t>												Exploration par les EA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304" y="2294400"/>
            <a:ext cx="8664014" cy="4300229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Times New Roman"/>
                <a:cs typeface="Times New Roman"/>
              </a:rPr>
              <a:t>Boucler le début et la fin de </a:t>
            </a:r>
            <a:r>
              <a:rPr lang="fr-FR" i="1" dirty="0">
                <a:latin typeface="Times New Roman"/>
                <a:cs typeface="Times New Roman"/>
              </a:rPr>
              <a:t>De quoi avons-nous vraiment besoin ?</a:t>
            </a:r>
            <a:endParaRPr lang="fr-FR" dirty="0">
              <a:latin typeface="Times New Roman"/>
              <a:cs typeface="Times New Roman"/>
            </a:endParaRPr>
          </a:p>
          <a:p>
            <a:pPr algn="just"/>
            <a:r>
              <a:rPr lang="fr-FR" dirty="0">
                <a:latin typeface="Times New Roman"/>
                <a:cs typeface="Times New Roman"/>
              </a:rPr>
              <a:t>Le travail est en débat dans la société : s’en saisir</a:t>
            </a:r>
          </a:p>
          <a:p>
            <a:pPr algn="just"/>
            <a:r>
              <a:rPr lang="fr-FR" dirty="0">
                <a:latin typeface="Times New Roman"/>
                <a:cs typeface="Times New Roman"/>
              </a:rPr>
              <a:t>Se nourrir : transformation du système productif agricole et alimentaire </a:t>
            </a:r>
            <a:r>
              <a:rPr lang="fr-FR" i="1" dirty="0">
                <a:latin typeface="Times New Roman"/>
                <a:cs typeface="Times New Roman"/>
              </a:rPr>
              <a:t>versus </a:t>
            </a:r>
            <a:r>
              <a:rPr lang="fr-FR" dirty="0">
                <a:latin typeface="Times New Roman"/>
                <a:cs typeface="Times New Roman"/>
              </a:rPr>
              <a:t>sécurité sociale alimentaire ?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0" y="50450"/>
            <a:ext cx="2034806" cy="21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9873"/>
            <a:ext cx="9144000" cy="1904787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								Questions méthodologiques,				  voire épistémologiques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916" y="2516998"/>
            <a:ext cx="8104723" cy="43002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>
                <a:latin typeface="Times New Roman"/>
                <a:cs typeface="Times New Roman"/>
              </a:rPr>
              <a:t>Élargissement par rapport aux préoccupations macroéconomiques conjoncturelles</a:t>
            </a:r>
          </a:p>
          <a:p>
            <a:pPr algn="just"/>
            <a:r>
              <a:rPr lang="fr-FR" dirty="0">
                <a:latin typeface="Times New Roman"/>
                <a:cs typeface="Times New Roman"/>
              </a:rPr>
              <a:t>Intégration complète des questions sociales et écologiques, même pour traiter les sujets d’apparence économique comme le </a:t>
            </a:r>
            <a:r>
              <a:rPr lang="fr-FR">
                <a:latin typeface="Times New Roman"/>
                <a:cs typeface="Times New Roman"/>
              </a:rPr>
              <a:t>prix nécessaire </a:t>
            </a:r>
            <a:r>
              <a:rPr lang="fr-FR" dirty="0">
                <a:latin typeface="Times New Roman"/>
                <a:cs typeface="Times New Roman"/>
              </a:rPr>
              <a:t>de la tonne de carbone</a:t>
            </a:r>
          </a:p>
          <a:p>
            <a:pPr algn="just"/>
            <a:r>
              <a:rPr lang="fr-FR" dirty="0">
                <a:latin typeface="Times New Roman"/>
                <a:cs typeface="Times New Roman"/>
              </a:rPr>
              <a:t>Reformulation de ce que sont la richesse et le bien-être (services publics et travail productif, biens communs, intérêt général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r>
              <a:rPr lang="fr-FR" dirty="0">
                <a:latin typeface="Times New Roman"/>
                <a:cs typeface="Times New Roman"/>
              </a:rPr>
              <a:t>)</a:t>
            </a:r>
          </a:p>
          <a:p>
            <a:pPr algn="just"/>
            <a:r>
              <a:rPr lang="fr-FR" dirty="0">
                <a:latin typeface="Times New Roman"/>
                <a:cs typeface="Times New Roman"/>
              </a:rPr>
              <a:t>Économie dans les sciences sociales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50450"/>
            <a:ext cx="2034806" cy="21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873"/>
            <a:ext cx="8229600" cy="1904787"/>
          </a:xfrm>
        </p:spPr>
        <p:txBody>
          <a:bodyPr/>
          <a:lstStyle/>
          <a:p>
            <a:r>
              <a:rPr lang="fr-FR" dirty="0">
                <a:latin typeface="Times New Roman"/>
                <a:cs typeface="Times New Roman"/>
              </a:rPr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94400"/>
            <a:ext cx="8229600" cy="4300229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>
                <a:latin typeface="Times New Roman"/>
                <a:cs typeface="Times New Roman"/>
              </a:rPr>
              <a:t>La question était implicite à </a:t>
            </a:r>
            <a:r>
              <a:rPr lang="fr-FR" i="1" dirty="0">
                <a:latin typeface="Times New Roman"/>
                <a:cs typeface="Times New Roman"/>
              </a:rPr>
              <a:t>De quoi avons-nous vraiment besoin ?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i="1" dirty="0">
                <a:latin typeface="Times New Roman"/>
                <a:cs typeface="Times New Roman"/>
              </a:rPr>
              <a:t>Pour vivre ensemble et éviter le désastre social et écologique au XXI</a:t>
            </a:r>
            <a:r>
              <a:rPr lang="fr-FR" i="1" baseline="30000" dirty="0">
                <a:latin typeface="Times New Roman"/>
                <a:cs typeface="Times New Roman"/>
              </a:rPr>
              <a:t>e</a:t>
            </a:r>
            <a:r>
              <a:rPr lang="fr-FR" i="1" dirty="0">
                <a:latin typeface="Times New Roman"/>
                <a:cs typeface="Times New Roman"/>
              </a:rPr>
              <a:t> siècle</a:t>
            </a:r>
            <a:endParaRPr lang="fr-FR" dirty="0">
              <a:latin typeface="Times New Roman"/>
              <a:cs typeface="Times New Roman"/>
            </a:endParaRPr>
          </a:p>
          <a:p>
            <a:pPr algn="just"/>
            <a:r>
              <a:rPr lang="fr-FR" dirty="0">
                <a:latin typeface="Times New Roman"/>
                <a:cs typeface="Times New Roman"/>
              </a:rPr>
              <a:t>La réforme des retraites ravive cette question puisqu’elle est justifiée au nom de « travailler plus pour produire plus »</a:t>
            </a:r>
          </a:p>
          <a:p>
            <a:pPr algn="just"/>
            <a:r>
              <a:rPr lang="fr-FR" dirty="0">
                <a:latin typeface="Times New Roman"/>
                <a:cs typeface="Times New Roman"/>
              </a:rPr>
              <a:t>Elle est au croisement des préoccupations sociales et écologiques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2" y="50450"/>
            <a:ext cx="2034806" cy="2128525"/>
          </a:xfrm>
          <a:prstGeom prst="rect">
            <a:avLst/>
          </a:prstGeom>
        </p:spPr>
      </p:pic>
      <p:pic>
        <p:nvPicPr>
          <p:cNvPr id="5" name="Image 4" descr="Capture d’écran 2023-02-01 à 06.47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63" y="266700"/>
            <a:ext cx="1636573" cy="17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873"/>
            <a:ext cx="8229600" cy="1904787"/>
          </a:xfrm>
        </p:spPr>
        <p:txBody>
          <a:bodyPr>
            <a:normAutofit/>
          </a:bodyPr>
          <a:lstStyle/>
          <a:p>
            <a:r>
              <a:rPr lang="fr-FR" i="1" dirty="0">
                <a:latin typeface="Times New Roman"/>
                <a:cs typeface="Times New Roman"/>
              </a:rPr>
              <a:t>												De quoi avons-nous</a:t>
            </a:r>
            <a:br>
              <a:rPr lang="fr-FR" i="1" dirty="0">
                <a:latin typeface="Times New Roman"/>
                <a:cs typeface="Times New Roman"/>
              </a:rPr>
            </a:br>
            <a:r>
              <a:rPr lang="fr-FR" i="1" dirty="0">
                <a:latin typeface="Times New Roman"/>
                <a:cs typeface="Times New Roman"/>
              </a:rPr>
              <a:t>			          vraiment besoin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906"/>
            <a:ext cx="8229600" cy="4300229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Times New Roman"/>
                <a:cs typeface="Times New Roman"/>
              </a:rPr>
              <a:t>Se nourrir (durablement)</a:t>
            </a:r>
          </a:p>
          <a:p>
            <a:r>
              <a:rPr lang="fr-FR" sz="2400" dirty="0">
                <a:latin typeface="Times New Roman"/>
                <a:cs typeface="Times New Roman"/>
              </a:rPr>
              <a:t>Se soigner (revenir au soin)</a:t>
            </a:r>
          </a:p>
          <a:p>
            <a:r>
              <a:rPr lang="fr-FR" sz="2400" dirty="0">
                <a:latin typeface="Times New Roman"/>
                <a:cs typeface="Times New Roman"/>
              </a:rPr>
              <a:t>S’éduquer (</a:t>
            </a:r>
            <a:r>
              <a:rPr lang="fr-FR" sz="2400" dirty="0" err="1">
                <a:latin typeface="Times New Roman"/>
                <a:cs typeface="Times New Roman"/>
              </a:rPr>
              <a:t>démarchandiser</a:t>
            </a:r>
            <a:r>
              <a:rPr lang="fr-FR" sz="2400" dirty="0">
                <a:latin typeface="Times New Roman"/>
                <a:cs typeface="Times New Roman"/>
              </a:rPr>
              <a:t>)</a:t>
            </a:r>
          </a:p>
          <a:p>
            <a:r>
              <a:rPr lang="fr-FR" sz="2400" dirty="0">
                <a:latin typeface="Times New Roman"/>
                <a:cs typeface="Times New Roman"/>
              </a:rPr>
              <a:t>Faire culture (mutations)</a:t>
            </a:r>
          </a:p>
          <a:p>
            <a:r>
              <a:rPr lang="fr-FR" sz="2400" dirty="0">
                <a:latin typeface="Times New Roman"/>
                <a:cs typeface="Times New Roman"/>
              </a:rPr>
              <a:t>Se loger et se déplacer (habitat)</a:t>
            </a:r>
          </a:p>
          <a:p>
            <a:r>
              <a:rPr lang="fr-FR" sz="2400" dirty="0">
                <a:latin typeface="Times New Roman"/>
                <a:cs typeface="Times New Roman"/>
              </a:rPr>
              <a:t>Produire ensemble (bifurcation productive)</a:t>
            </a:r>
          </a:p>
          <a:p>
            <a:r>
              <a:rPr lang="fr-FR" sz="2400" dirty="0">
                <a:latin typeface="Times New Roman"/>
                <a:cs typeface="Times New Roman"/>
              </a:rPr>
              <a:t>Travailler ensemble (à l’ère numérique, RTT)</a:t>
            </a:r>
          </a:p>
          <a:p>
            <a:r>
              <a:rPr lang="fr-FR" sz="2400" dirty="0">
                <a:latin typeface="Times New Roman"/>
                <a:cs typeface="Times New Roman"/>
              </a:rPr>
              <a:t>Vivre ensemble (lien social, limiter les inégalités)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0" y="129873"/>
            <a:ext cx="2034806" cy="2049102"/>
          </a:xfrm>
          <a:prstGeom prst="rect">
            <a:avLst/>
          </a:prstGeom>
        </p:spPr>
      </p:pic>
      <p:pic>
        <p:nvPicPr>
          <p:cNvPr id="5" name="Image 4" descr="Capture d’écran 2023-02-01 à 06.47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63" y="1929638"/>
            <a:ext cx="1636573" cy="17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97" y="129873"/>
            <a:ext cx="8860787" cy="1904787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			                </a:t>
            </a:r>
            <a:r>
              <a:rPr lang="fr-FR" sz="3600" dirty="0">
                <a:latin typeface="Times New Roman"/>
                <a:cs typeface="Times New Roman"/>
              </a:rPr>
              <a:t>Des problèmes d’arbitrages,</a:t>
            </a:r>
            <a:br>
              <a:rPr lang="fr-FR" sz="3600" dirty="0">
                <a:latin typeface="Times New Roman"/>
                <a:cs typeface="Times New Roman"/>
              </a:rPr>
            </a:br>
            <a:r>
              <a:rPr lang="fr-FR" sz="3600" dirty="0">
                <a:latin typeface="Times New Roman"/>
                <a:cs typeface="Times New Roman"/>
              </a:rPr>
              <a:t>de priorités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614" y="2294400"/>
            <a:ext cx="8366588" cy="4563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>
                <a:latin typeface="Times New Roman"/>
                <a:cs typeface="Times New Roman"/>
              </a:rPr>
              <a:t>Temporalité : court terme/long terme</a:t>
            </a:r>
          </a:p>
          <a:p>
            <a:pPr algn="just"/>
            <a:r>
              <a:rPr lang="fr-FR" dirty="0">
                <a:latin typeface="Times New Roman"/>
                <a:cs typeface="Times New Roman"/>
              </a:rPr>
              <a:t>Financement : quels besoins de financement ?</a:t>
            </a:r>
          </a:p>
          <a:p>
            <a:pPr marL="0" indent="0" algn="just">
              <a:buNone/>
            </a:pPr>
            <a:r>
              <a:rPr lang="fr-FR" dirty="0">
                <a:latin typeface="Times New Roman"/>
                <a:cs typeface="Times New Roman"/>
              </a:rPr>
              <a:t>	5 % de PIB par an ou plus pour les investissements</a:t>
            </a:r>
          </a:p>
          <a:p>
            <a:pPr marL="0" indent="0" algn="just">
              <a:buNone/>
            </a:pPr>
            <a:r>
              <a:rPr lang="fr-FR" dirty="0">
                <a:latin typeface="Times New Roman"/>
                <a:cs typeface="Times New Roman"/>
              </a:rPr>
              <a:t>	verts ?</a:t>
            </a:r>
          </a:p>
          <a:p>
            <a:pPr marL="0" indent="0" algn="just">
              <a:buNone/>
            </a:pPr>
            <a:r>
              <a:rPr lang="fr-FR" dirty="0">
                <a:latin typeface="Times New Roman"/>
                <a:cs typeface="Times New Roman"/>
              </a:rPr>
              <a:t>	Au moins autant pour les besoins sociaux ?</a:t>
            </a:r>
          </a:p>
          <a:p>
            <a:pPr marL="0" indent="0" algn="just">
              <a:buNone/>
            </a:pPr>
            <a:r>
              <a:rPr lang="fr-FR" dirty="0">
                <a:latin typeface="Times New Roman"/>
                <a:cs typeface="Times New Roman"/>
              </a:rPr>
              <a:t>	Quelle part Investissement publics / Investissements privés ?</a:t>
            </a:r>
          </a:p>
          <a:p>
            <a:pPr marL="0" indent="0" algn="just">
              <a:buNone/>
            </a:pPr>
            <a:r>
              <a:rPr lang="fr-FR" dirty="0">
                <a:latin typeface="Times New Roman"/>
                <a:cs typeface="Times New Roman"/>
              </a:rPr>
              <a:t>	Dans un contexte de faibles gains de productivité du 	travail 	&lt; 1 % /an</a:t>
            </a:r>
          </a:p>
          <a:p>
            <a:pPr algn="just"/>
            <a:r>
              <a:rPr lang="fr-FR" dirty="0">
                <a:latin typeface="Times New Roman"/>
                <a:cs typeface="Times New Roman"/>
              </a:rPr>
              <a:t>Arbitrages qui renvoie à des confrontations sociales, compromis sociaux : problèmes économiques et politiques car il ne s’agit plus de produire toujours plus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3" y="50450"/>
            <a:ext cx="2034806" cy="21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5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873"/>
            <a:ext cx="8229600" cy="1904787"/>
          </a:xfrm>
        </p:spPr>
        <p:txBody>
          <a:bodyPr/>
          <a:lstStyle/>
          <a:p>
            <a:r>
              <a:rPr lang="fr-FR" dirty="0">
                <a:latin typeface="Times New Roman"/>
                <a:cs typeface="Times New Roman"/>
              </a:rPr>
              <a:t>								       </a:t>
            </a:r>
            <a:r>
              <a:rPr lang="fr-FR" sz="3600" dirty="0">
                <a:latin typeface="Times New Roman"/>
                <a:cs typeface="Times New Roman"/>
              </a:rPr>
              <a:t>La qualité /quantité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94400"/>
            <a:ext cx="8229600" cy="4300229"/>
          </a:xfrm>
        </p:spPr>
        <p:txBody>
          <a:bodyPr/>
          <a:lstStyle/>
          <a:p>
            <a:pPr algn="just"/>
            <a:r>
              <a:rPr lang="fr-FR" sz="2800" dirty="0">
                <a:latin typeface="Times New Roman"/>
                <a:cs typeface="Times New Roman"/>
              </a:rPr>
              <a:t>Planifier la réhabilitation et l’amélioration des services publics non marchands :</a:t>
            </a:r>
          </a:p>
          <a:p>
            <a:pPr marL="0" indent="0" algn="just">
              <a:buNone/>
            </a:pPr>
            <a:r>
              <a:rPr lang="fr-FR" sz="2800" dirty="0">
                <a:latin typeface="Times New Roman"/>
                <a:cs typeface="Times New Roman"/>
              </a:rPr>
              <a:t>	santé, école, transports, eau</a:t>
            </a:r>
            <a:r>
              <a:rPr lang="mr-IN" sz="2800" dirty="0">
                <a:latin typeface="Times New Roman"/>
                <a:cs typeface="Times New Roman"/>
              </a:rPr>
              <a:t>…</a:t>
            </a:r>
            <a:endParaRPr lang="fr-FR" sz="2800" dirty="0">
              <a:latin typeface="Times New Roman"/>
              <a:cs typeface="Times New Roman"/>
            </a:endParaRPr>
          </a:p>
          <a:p>
            <a:pPr algn="just"/>
            <a:r>
              <a:rPr lang="fr-FR" sz="2800" dirty="0">
                <a:latin typeface="Times New Roman"/>
                <a:cs typeface="Times New Roman"/>
              </a:rPr>
              <a:t>Plus l’accès est possible pour les classes populaires, plus facilement on évite l’effet rebond dû à leur propension marginale à consommer s’il y a hausse des bas salaires permise par la réduction des inégalités</a:t>
            </a:r>
          </a:p>
          <a:p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0" y="50450"/>
            <a:ext cx="2034806" cy="21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9873"/>
            <a:ext cx="9144000" cy="1904787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imes New Roman"/>
                <a:cs typeface="Times New Roman"/>
              </a:rPr>
              <a:t>											Comment faire supporter la dureté de									 certains arbitrages  ? Réduire les inégalités     </a:t>
            </a:r>
            <a:br>
              <a:rPr lang="fr-FR" sz="2800" dirty="0">
                <a:latin typeface="Times New Roman"/>
                <a:cs typeface="Times New Roman"/>
              </a:rPr>
            </a:br>
            <a:r>
              <a:rPr lang="fr-FR" sz="2800" dirty="0">
                <a:latin typeface="Times New Roman"/>
                <a:cs typeface="Times New Roman"/>
              </a:rPr>
              <a:t>						Illustration avec les revenus disponibles 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4" y="129873"/>
            <a:ext cx="2034806" cy="2049102"/>
          </a:xfrm>
          <a:prstGeom prst="rect">
            <a:avLst/>
          </a:prstGeom>
        </p:spPr>
      </p:pic>
      <p:pic>
        <p:nvPicPr>
          <p:cNvPr id="5" name="Espace réservé du contenu 4" descr="Capture d’écran 2023-01-13 à 15.05.2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24" r="-8424"/>
          <a:stretch>
            <a:fillRect/>
          </a:stretch>
        </p:blipFill>
        <p:spPr>
          <a:xfrm>
            <a:off x="457200" y="2179638"/>
            <a:ext cx="8229600" cy="4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873"/>
            <a:ext cx="8229600" cy="1904787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								Réduire les inégalités ?</a:t>
            </a: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0" y="129873"/>
            <a:ext cx="2034806" cy="2049102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30900" y="2134110"/>
            <a:ext cx="8759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Times New Roman"/>
                <a:cs typeface="Times New Roman"/>
              </a:rPr>
              <a:t>	En « linéarisant » la progression des inégalités jusqu’au 10</a:t>
            </a:r>
            <a:r>
              <a:rPr lang="fr-FR" sz="2400" baseline="30000" dirty="0">
                <a:latin typeface="Times New Roman"/>
                <a:cs typeface="Times New Roman"/>
              </a:rPr>
              <a:t>e</a:t>
            </a:r>
            <a:r>
              <a:rPr lang="fr-FR" sz="2400" dirty="0">
                <a:latin typeface="Times New Roman"/>
                <a:cs typeface="Times New Roman"/>
              </a:rPr>
              <a:t> décile</a:t>
            </a:r>
          </a:p>
          <a:p>
            <a:pPr marL="0" indent="0">
              <a:buNone/>
            </a:pPr>
            <a:r>
              <a:rPr lang="fr-FR" sz="2400" dirty="0">
                <a:latin typeface="Times New Roman"/>
                <a:cs typeface="Times New Roman"/>
              </a:rPr>
              <a:t>	</a:t>
            </a:r>
          </a:p>
          <a:p>
            <a:pPr marL="0" indent="0">
              <a:buNone/>
            </a:pPr>
            <a:endParaRPr lang="fr-FR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2400" dirty="0">
              <a:latin typeface="Times New Roman"/>
              <a:cs typeface="Times New Roman"/>
            </a:endParaRPr>
          </a:p>
          <a:p>
            <a:pPr marL="274638" indent="0">
              <a:buNone/>
            </a:pPr>
            <a:r>
              <a:rPr lang="fr-FR" sz="2400" dirty="0">
                <a:latin typeface="Times New Roman"/>
                <a:cs typeface="Times New Roman"/>
              </a:rPr>
              <a:t>Mais articuler réduction des inégalités au niveau primaire et au niveau de la redistribution fiscale</a:t>
            </a:r>
          </a:p>
        </p:txBody>
      </p:sp>
      <p:pic>
        <p:nvPicPr>
          <p:cNvPr id="8" name="Image 7" descr="Capture d’écran 2023-01-30 à 08.37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9360"/>
            <a:ext cx="9144000" cy="2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175" y="129873"/>
            <a:ext cx="8817493" cy="1904787"/>
          </a:xfrm>
        </p:spPr>
        <p:txBody>
          <a:bodyPr/>
          <a:lstStyle/>
          <a:p>
            <a:r>
              <a:rPr lang="fr-FR" dirty="0">
                <a:latin typeface="Times New Roman"/>
                <a:cs typeface="Times New Roman"/>
              </a:rPr>
              <a:t>													</a:t>
            </a:r>
            <a:r>
              <a:rPr lang="fr-FR" sz="3600" dirty="0">
                <a:latin typeface="Times New Roman"/>
                <a:cs typeface="Times New Roman"/>
              </a:rPr>
              <a:t>Amélioration technique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3174" y="2294400"/>
            <a:ext cx="8817493" cy="4563600"/>
          </a:xfrm>
        </p:spPr>
        <p:txBody>
          <a:bodyPr>
            <a:normAutofit/>
          </a:bodyPr>
          <a:lstStyle/>
          <a:p>
            <a:pPr algn="just"/>
            <a:r>
              <a:rPr lang="fr-FR" sz="2000" dirty="0">
                <a:latin typeface="Times New Roman"/>
                <a:cs typeface="Times New Roman"/>
              </a:rPr>
              <a:t>« </a:t>
            </a:r>
            <a:r>
              <a:rPr lang="fr-FR" sz="2000" i="1" dirty="0">
                <a:latin typeface="Times New Roman"/>
                <a:cs typeface="Times New Roman"/>
              </a:rPr>
              <a:t>The rate </a:t>
            </a:r>
            <a:r>
              <a:rPr lang="fr-FR" sz="2000" i="1" dirty="0" err="1">
                <a:latin typeface="Times New Roman"/>
                <a:cs typeface="Times New Roman"/>
              </a:rPr>
              <a:t>at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which</a:t>
            </a:r>
            <a:r>
              <a:rPr lang="fr-FR" sz="2000" i="1" dirty="0">
                <a:latin typeface="Times New Roman"/>
                <a:cs typeface="Times New Roman"/>
              </a:rPr>
              <a:t> the </a:t>
            </a:r>
            <a:r>
              <a:rPr lang="fr-FR" sz="2000" i="1" dirty="0" err="1">
                <a:latin typeface="Times New Roman"/>
                <a:cs typeface="Times New Roman"/>
              </a:rPr>
              <a:t>energy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efficiency</a:t>
            </a:r>
            <a:r>
              <a:rPr lang="fr-FR" sz="2000" i="1" dirty="0">
                <a:latin typeface="Times New Roman"/>
                <a:cs typeface="Times New Roman"/>
              </a:rPr>
              <a:t> of </a:t>
            </a:r>
            <a:r>
              <a:rPr lang="fr-FR" sz="2000" i="1" dirty="0" err="1">
                <a:latin typeface="Times New Roman"/>
                <a:cs typeface="Times New Roman"/>
              </a:rPr>
              <a:t>different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economies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improves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is</a:t>
            </a:r>
            <a:r>
              <a:rPr lang="fr-FR" sz="2000" i="1" dirty="0">
                <a:latin typeface="Times New Roman"/>
                <a:cs typeface="Times New Roman"/>
              </a:rPr>
              <a:t> a crucial variable in </a:t>
            </a:r>
            <a:r>
              <a:rPr lang="fr-FR" sz="2000" i="1" dirty="0" err="1">
                <a:latin typeface="Times New Roman"/>
                <a:cs typeface="Times New Roman"/>
              </a:rPr>
              <a:t>our</a:t>
            </a:r>
            <a:r>
              <a:rPr lang="fr-FR" sz="2000" i="1" dirty="0">
                <a:latin typeface="Times New Roman"/>
                <a:cs typeface="Times New Roman"/>
              </a:rPr>
              <a:t> Outlook. </a:t>
            </a:r>
            <a:r>
              <a:rPr lang="fr-FR" sz="2000" i="1" dirty="0" err="1">
                <a:latin typeface="Times New Roman"/>
                <a:cs typeface="Times New Roman"/>
              </a:rPr>
              <a:t>Between</a:t>
            </a:r>
            <a:r>
              <a:rPr lang="fr-FR" sz="2000" i="1" dirty="0">
                <a:latin typeface="Times New Roman"/>
                <a:cs typeface="Times New Roman"/>
              </a:rPr>
              <a:t> 2017 and 2020, </a:t>
            </a:r>
            <a:r>
              <a:rPr lang="fr-FR" sz="2000" i="1" dirty="0" err="1">
                <a:latin typeface="Times New Roman"/>
                <a:cs typeface="Times New Roman"/>
              </a:rPr>
              <a:t>energy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intensity</a:t>
            </a:r>
            <a:r>
              <a:rPr lang="fr-FR" sz="2000" i="1" dirty="0">
                <a:latin typeface="Times New Roman"/>
                <a:cs typeface="Times New Roman"/>
              </a:rPr>
              <a:t> has </a:t>
            </a:r>
            <a:r>
              <a:rPr lang="fr-FR" sz="2000" i="1" dirty="0" err="1">
                <a:latin typeface="Times New Roman"/>
                <a:cs typeface="Times New Roman"/>
              </a:rPr>
              <a:t>improved</a:t>
            </a:r>
            <a:r>
              <a:rPr lang="fr-FR" sz="2000" i="1" dirty="0">
                <a:latin typeface="Times New Roman"/>
                <a:cs typeface="Times New Roman"/>
              </a:rPr>
              <a:t> on </a:t>
            </a:r>
            <a:r>
              <a:rPr lang="fr-FR" sz="2000" i="1" dirty="0" err="1">
                <a:latin typeface="Times New Roman"/>
                <a:cs typeface="Times New Roman"/>
              </a:rPr>
              <a:t>average</a:t>
            </a:r>
            <a:r>
              <a:rPr lang="fr-FR" sz="2000" i="1" dirty="0">
                <a:latin typeface="Times New Roman"/>
                <a:cs typeface="Times New Roman"/>
              </a:rPr>
              <a:t> by 1,3% per </a:t>
            </a:r>
            <a:r>
              <a:rPr lang="fr-FR" sz="2000" i="1" dirty="0" err="1">
                <a:latin typeface="Times New Roman"/>
                <a:cs typeface="Times New Roman"/>
              </a:rPr>
              <a:t>year</a:t>
            </a:r>
            <a:r>
              <a:rPr lang="fr-FR" sz="2000" i="1" dirty="0">
                <a:latin typeface="Times New Roman"/>
                <a:cs typeface="Times New Roman"/>
              </a:rPr>
              <a:t> – </a:t>
            </a:r>
            <a:r>
              <a:rPr lang="fr-FR" sz="2000" i="1" dirty="0" err="1">
                <a:latin typeface="Times New Roman"/>
                <a:cs typeface="Times New Roman"/>
              </a:rPr>
              <a:t>considerably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lower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than</a:t>
            </a:r>
            <a:r>
              <a:rPr lang="fr-FR" sz="2000" i="1" dirty="0">
                <a:latin typeface="Times New Roman"/>
                <a:cs typeface="Times New Roman"/>
              </a:rPr>
              <a:t> the 2,1% </a:t>
            </a:r>
            <a:r>
              <a:rPr lang="fr-FR" sz="2000" i="1" dirty="0" err="1">
                <a:latin typeface="Times New Roman"/>
                <a:cs typeface="Times New Roman"/>
              </a:rPr>
              <a:t>seen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between</a:t>
            </a:r>
            <a:r>
              <a:rPr lang="fr-FR" sz="2000" i="1" dirty="0">
                <a:latin typeface="Times New Roman"/>
                <a:cs typeface="Times New Roman"/>
              </a:rPr>
              <a:t> 2011 and 2016 – and the rate of </a:t>
            </a:r>
            <a:r>
              <a:rPr lang="fr-FR" sz="2000" i="1" dirty="0" err="1">
                <a:latin typeface="Times New Roman"/>
                <a:cs typeface="Times New Roman"/>
              </a:rPr>
              <a:t>improvement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further</a:t>
            </a:r>
            <a:r>
              <a:rPr lang="fr-FR" sz="2000" i="1" dirty="0">
                <a:latin typeface="Times New Roman"/>
                <a:cs typeface="Times New Roman"/>
              </a:rPr>
              <a:t> </a:t>
            </a:r>
            <a:r>
              <a:rPr lang="fr-FR" sz="2000" i="1" dirty="0" err="1">
                <a:latin typeface="Times New Roman"/>
                <a:cs typeface="Times New Roman"/>
              </a:rPr>
              <a:t>slowed</a:t>
            </a:r>
            <a:r>
              <a:rPr lang="fr-FR" sz="2000" i="1" dirty="0">
                <a:latin typeface="Times New Roman"/>
                <a:cs typeface="Times New Roman"/>
              </a:rPr>
              <a:t> to 0,5% in 2021 »</a:t>
            </a:r>
            <a:r>
              <a:rPr lang="fr-FR" sz="2000" dirty="0">
                <a:latin typeface="Times New Roman"/>
                <a:cs typeface="Times New Roman"/>
              </a:rPr>
              <a:t>. (AIE, 2022)</a:t>
            </a:r>
          </a:p>
          <a:p>
            <a:pPr algn="just"/>
            <a:r>
              <a:rPr lang="fr-FR" sz="2000" dirty="0">
                <a:latin typeface="Times New Roman"/>
                <a:cs typeface="Times New Roman"/>
              </a:rPr>
              <a:t>Empreinte carbone France : –20 % en trois décennies, mais </a:t>
            </a:r>
            <a:r>
              <a:rPr lang="fr-FR" sz="2000" dirty="0" err="1">
                <a:latin typeface="Times New Roman"/>
                <a:cs typeface="Times New Roman"/>
              </a:rPr>
              <a:t>Macron</a:t>
            </a:r>
            <a:r>
              <a:rPr lang="fr-FR" sz="2000" dirty="0">
                <a:latin typeface="Times New Roman"/>
                <a:cs typeface="Times New Roman"/>
              </a:rPr>
              <a:t> ne compte que les émissions sur le territoire (28/01/2023)</a:t>
            </a:r>
          </a:p>
          <a:p>
            <a:pPr marL="0" indent="0" algn="just">
              <a:buNone/>
            </a:pPr>
            <a:endParaRPr lang="fr-FR" sz="2000" dirty="0">
              <a:latin typeface="Times New Roman"/>
              <a:cs typeface="Times New Roman"/>
            </a:endParaRPr>
          </a:p>
        </p:txBody>
      </p:sp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9" y="245315"/>
            <a:ext cx="2034806" cy="1933660"/>
          </a:xfrm>
          <a:prstGeom prst="rect">
            <a:avLst/>
          </a:prstGeom>
        </p:spPr>
      </p:pic>
      <p:pic>
        <p:nvPicPr>
          <p:cNvPr id="6" name="Image 5" descr="Capture d’écran 2023-01-30 à 09.08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600580"/>
            <a:ext cx="9105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175" y="129873"/>
            <a:ext cx="8817493" cy="216406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/>
                <a:cs typeface="Times New Roman"/>
              </a:rPr>
              <a:t>			     </a:t>
            </a:r>
            <a:r>
              <a:rPr lang="fr-FR" sz="3100" dirty="0">
                <a:latin typeface="Times New Roman"/>
                <a:cs typeface="Times New Roman"/>
              </a:rPr>
              <a:t> Émissions mondiales de GES </a:t>
            </a:r>
            <a:br>
              <a:rPr lang="fr-FR" sz="3600" dirty="0">
                <a:latin typeface="Times New Roman"/>
                <a:cs typeface="Times New Roman"/>
              </a:rPr>
            </a:br>
            <a:r>
              <a:rPr lang="fr-FR" sz="3600" dirty="0">
                <a:latin typeface="Times New Roman"/>
                <a:cs typeface="Times New Roman"/>
              </a:rPr>
              <a:t>							</a:t>
            </a:r>
            <a:r>
              <a:rPr lang="fr-FR" sz="1800" dirty="0">
                <a:latin typeface="Times New Roman"/>
                <a:cs typeface="Times New Roman"/>
              </a:rPr>
              <a:t>De 2005 à 2019 :</a:t>
            </a:r>
            <a:br>
              <a:rPr lang="fr-FR" sz="1800" dirty="0">
                <a:latin typeface="Times New Roman"/>
                <a:cs typeface="Times New Roman"/>
              </a:rPr>
            </a:br>
            <a:r>
              <a:rPr lang="fr-FR" sz="1300" dirty="0">
                <a:latin typeface="Times New Roman"/>
                <a:cs typeface="Times New Roman"/>
              </a:rPr>
              <a:t>												</a:t>
            </a:r>
            <a:r>
              <a:rPr lang="fr-FR" sz="1800" dirty="0">
                <a:latin typeface="Times New Roman"/>
                <a:cs typeface="Times New Roman"/>
              </a:rPr>
              <a:t>Production : x 1,5 ; GES : x 1,25 (GES/</a:t>
            </a:r>
            <a:r>
              <a:rPr lang="fr-FR" sz="1800" dirty="0" err="1">
                <a:latin typeface="Times New Roman"/>
                <a:cs typeface="Times New Roman"/>
              </a:rPr>
              <a:t>hab</a:t>
            </a:r>
            <a:r>
              <a:rPr lang="fr-FR" sz="1800" dirty="0">
                <a:latin typeface="Times New Roman"/>
                <a:cs typeface="Times New Roman"/>
              </a:rPr>
              <a:t> : x 1,04 ; population x 1,2)</a:t>
            </a:r>
            <a:br>
              <a:rPr lang="fr-FR" sz="1800" dirty="0">
                <a:latin typeface="Times New Roman"/>
                <a:cs typeface="Times New Roman"/>
              </a:rPr>
            </a:br>
            <a:r>
              <a:rPr lang="fr-FR" sz="1800" dirty="0">
                <a:latin typeface="Times New Roman"/>
                <a:cs typeface="Times New Roman"/>
              </a:rPr>
              <a:t>											Intensité de la production en GES : x 0,83, soit –17 % ou –1,3 %/an </a:t>
            </a:r>
            <a:br>
              <a:rPr lang="fr-FR" sz="1800" dirty="0">
                <a:latin typeface="Times New Roman"/>
                <a:cs typeface="Times New Roman"/>
              </a:rPr>
            </a:br>
            <a:r>
              <a:rPr lang="fr-FR" sz="1300" dirty="0">
                <a:latin typeface="Times New Roman"/>
                <a:cs typeface="Times New Roman"/>
              </a:rPr>
              <a:t> </a:t>
            </a:r>
            <a:r>
              <a:rPr lang="fr-FR" sz="1300" dirty="0" err="1">
                <a:latin typeface="Times New Roman"/>
                <a:cs typeface="Times New Roman"/>
              </a:rPr>
              <a:t>https</a:t>
            </a:r>
            <a:r>
              <a:rPr lang="fr-FR" sz="1300" dirty="0">
                <a:latin typeface="Times New Roman"/>
                <a:cs typeface="Times New Roman"/>
              </a:rPr>
              <a:t>://</a:t>
            </a:r>
            <a:r>
              <a:rPr lang="fr-FR" sz="1300" dirty="0" err="1">
                <a:latin typeface="Times New Roman"/>
                <a:cs typeface="Times New Roman"/>
              </a:rPr>
              <a:t>donnees.banquemondiale.org</a:t>
            </a:r>
            <a:r>
              <a:rPr lang="fr-FR" sz="1300" dirty="0">
                <a:latin typeface="Times New Roman"/>
                <a:cs typeface="Times New Roman"/>
              </a:rPr>
              <a:t>/</a:t>
            </a:r>
            <a:r>
              <a:rPr lang="fr-FR" sz="1300" dirty="0" err="1">
                <a:latin typeface="Times New Roman"/>
                <a:cs typeface="Times New Roman"/>
              </a:rPr>
              <a:t>indicator</a:t>
            </a:r>
            <a:r>
              <a:rPr lang="fr-FR" sz="1300" dirty="0">
                <a:latin typeface="Times New Roman"/>
                <a:cs typeface="Times New Roman"/>
              </a:rPr>
              <a:t>/NY.GDP.MKTP.KD	 ; </a:t>
            </a:r>
            <a:r>
              <a:rPr lang="fr-FR" sz="1300" dirty="0" err="1">
                <a:latin typeface="Times New Roman"/>
                <a:cs typeface="Times New Roman"/>
              </a:rPr>
              <a:t>Resources</a:t>
            </a:r>
            <a:r>
              <a:rPr lang="fr-FR" sz="1300" dirty="0">
                <a:latin typeface="Times New Roman"/>
                <a:cs typeface="Times New Roman"/>
              </a:rPr>
              <a:t> Institute (2022) </a:t>
            </a:r>
            <a:r>
              <a:rPr lang="fr-FR" sz="1300" dirty="0" err="1">
                <a:latin typeface="Times New Roman"/>
                <a:cs typeface="Times New Roman"/>
              </a:rPr>
              <a:t>Climate</a:t>
            </a:r>
            <a:r>
              <a:rPr lang="fr-FR" sz="1300" dirty="0">
                <a:latin typeface="Times New Roman"/>
                <a:cs typeface="Times New Roman"/>
              </a:rPr>
              <a:t> Watch Country </a:t>
            </a:r>
            <a:r>
              <a:rPr lang="fr-FR" sz="1300" dirty="0" err="1">
                <a:latin typeface="Times New Roman"/>
                <a:cs typeface="Times New Roman"/>
              </a:rPr>
              <a:t>Historical</a:t>
            </a:r>
            <a:r>
              <a:rPr lang="fr-FR" sz="1300" dirty="0">
                <a:latin typeface="Times New Roman"/>
                <a:cs typeface="Times New Roman"/>
              </a:rPr>
              <a:t> </a:t>
            </a:r>
            <a:r>
              <a:rPr lang="fr-FR" sz="1300" dirty="0" err="1">
                <a:latin typeface="Times New Roman"/>
                <a:cs typeface="Times New Roman"/>
              </a:rPr>
              <a:t>Greenhouse</a:t>
            </a:r>
            <a:r>
              <a:rPr lang="fr-FR" sz="1300" dirty="0">
                <a:latin typeface="Times New Roman"/>
                <a:cs typeface="Times New Roman"/>
              </a:rPr>
              <a:t> </a:t>
            </a:r>
            <a:r>
              <a:rPr lang="fr-FR" sz="1300" dirty="0" err="1">
                <a:latin typeface="Times New Roman"/>
                <a:cs typeface="Times New Roman"/>
              </a:rPr>
              <a:t>Gas</a:t>
            </a:r>
            <a:r>
              <a:rPr lang="fr-FR" sz="1300" dirty="0">
                <a:latin typeface="Times New Roman"/>
                <a:cs typeface="Times New Roman"/>
              </a:rPr>
              <a:t> Emissions (https://www.canada.ca/content/dam/eccc/documents/pdf/</a:t>
            </a:r>
            <a:r>
              <a:rPr lang="fr-FR" sz="1300" dirty="0" err="1">
                <a:latin typeface="Times New Roman"/>
                <a:cs typeface="Times New Roman"/>
              </a:rPr>
              <a:t>cesindicators</a:t>
            </a:r>
            <a:r>
              <a:rPr lang="fr-FR" sz="1300" dirty="0">
                <a:latin typeface="Times New Roman"/>
                <a:cs typeface="Times New Roman"/>
              </a:rPr>
              <a:t>/global-</a:t>
            </a:r>
            <a:r>
              <a:rPr lang="fr-FR" sz="1300" dirty="0" err="1">
                <a:latin typeface="Times New Roman"/>
                <a:cs typeface="Times New Roman"/>
              </a:rPr>
              <a:t>ghg</a:t>
            </a:r>
            <a:r>
              <a:rPr lang="fr-FR" sz="1300" dirty="0">
                <a:latin typeface="Times New Roman"/>
                <a:cs typeface="Times New Roman"/>
              </a:rPr>
              <a:t>-</a:t>
            </a:r>
            <a:r>
              <a:rPr lang="fr-FR" sz="1300" dirty="0" err="1">
                <a:latin typeface="Times New Roman"/>
                <a:cs typeface="Times New Roman"/>
              </a:rPr>
              <a:t>emissions</a:t>
            </a:r>
            <a:r>
              <a:rPr lang="fr-FR" sz="1300" dirty="0">
                <a:latin typeface="Times New Roman"/>
                <a:cs typeface="Times New Roman"/>
              </a:rPr>
              <a:t>/2022/</a:t>
            </a:r>
            <a:r>
              <a:rPr lang="fr-FR" sz="1300" dirty="0" err="1">
                <a:latin typeface="Times New Roman"/>
                <a:cs typeface="Times New Roman"/>
              </a:rPr>
              <a:t>emissions</a:t>
            </a:r>
            <a:r>
              <a:rPr lang="fr-FR" sz="1300" dirty="0">
                <a:latin typeface="Times New Roman"/>
                <a:cs typeface="Times New Roman"/>
              </a:rPr>
              <a:t>-</a:t>
            </a:r>
            <a:r>
              <a:rPr lang="fr-FR" sz="1300" dirty="0" err="1">
                <a:latin typeface="Times New Roman"/>
                <a:cs typeface="Times New Roman"/>
              </a:rPr>
              <a:t>ges</a:t>
            </a:r>
            <a:r>
              <a:rPr lang="fr-FR" sz="1300" dirty="0">
                <a:latin typeface="Times New Roman"/>
                <a:cs typeface="Times New Roman"/>
              </a:rPr>
              <a:t>-</a:t>
            </a:r>
            <a:r>
              <a:rPr lang="fr-FR" sz="1300" dirty="0" err="1">
                <a:latin typeface="Times New Roman"/>
                <a:cs typeface="Times New Roman"/>
              </a:rPr>
              <a:t>echelle</a:t>
            </a:r>
            <a:r>
              <a:rPr lang="fr-FR" sz="1300" dirty="0">
                <a:latin typeface="Times New Roman"/>
                <a:cs typeface="Times New Roman"/>
              </a:rPr>
              <a:t>-mondiale-</a:t>
            </a:r>
            <a:r>
              <a:rPr lang="fr-FR" sz="1300" dirty="0" err="1">
                <a:latin typeface="Times New Roman"/>
                <a:cs typeface="Times New Roman"/>
              </a:rPr>
              <a:t>fr.pdf</a:t>
            </a:r>
            <a:endParaRPr lang="fr-FR" sz="1300" dirty="0">
              <a:latin typeface="Times New Roman"/>
              <a:cs typeface="Times New Roman"/>
            </a:endParaRPr>
          </a:p>
        </p:txBody>
      </p:sp>
      <p:pic>
        <p:nvPicPr>
          <p:cNvPr id="5" name="Espace réservé du contenu 4" descr="Capture d’écran 2023-01-30 à 09.15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42" r="-10042"/>
          <a:stretch>
            <a:fillRect/>
          </a:stretch>
        </p:blipFill>
        <p:spPr>
          <a:xfrm>
            <a:off x="0" y="2391264"/>
            <a:ext cx="9144000" cy="4466735"/>
          </a:xfrm>
        </p:spPr>
      </p:pic>
      <p:pic>
        <p:nvPicPr>
          <p:cNvPr id="4" name="Image 3" descr="Capture d’écran 2023-01-29 à 18.3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5" y="52376"/>
            <a:ext cx="1666214" cy="15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5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1041</Words>
  <Application>Microsoft Office PowerPoint</Application>
  <PresentationFormat>Affichage à l'écran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Thème Office</vt:lpstr>
      <vt:lpstr>   Travailler plus longtemps pour quoi faire    et à quel prix environnemental ?</vt:lpstr>
      <vt:lpstr>Introduction </vt:lpstr>
      <vt:lpstr>            De quoi avons-nous              vraiment besoin ?</vt:lpstr>
      <vt:lpstr>                   Des problèmes d’arbitrages, de priorités</vt:lpstr>
      <vt:lpstr>               La qualité /quantité</vt:lpstr>
      <vt:lpstr>           Comment faire supporter la dureté de          certains arbitrages  ? Réduire les inégalités            Illustration avec les revenus disponibles </vt:lpstr>
      <vt:lpstr>        Réduire les inégalités ?</vt:lpstr>
      <vt:lpstr>             Amélioration technique ?</vt:lpstr>
      <vt:lpstr>         Émissions mondiales de GES         De 2005 à 2019 :             Production : x 1,5 ; GES : x 1,25 (GES/hab : x 1,04 ; population x 1,2)            Intensité de la production en GES : x 0,83, soit –17 % ou –1,3 %/an   https://donnees.banquemondiale.org/indicator/NY.GDP.MKTP.KD  ; Resources Institute (2022) Climate Watch Country Historical Greenhouse Gas Emissions (https://www.canada.ca/content/dam/eccc/documents/pdf/cesindicators/global-ghg-emissions/2022/emissions-ges-echelle-mondiale-fr.pdf</vt:lpstr>
      <vt:lpstr>             Quid du dilemme                décroissance / bond technique ?</vt:lpstr>
      <vt:lpstr>         Quel travail ?</vt:lpstr>
      <vt:lpstr>            Exploration par les EA</vt:lpstr>
      <vt:lpstr>        Questions méthodologiques,      voire épistémologiques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Travailler plus longtemps pour quoi faire    et à quel prix environnemental ?</dc:title>
  <dc:creator>admin</dc:creator>
  <cp:lastModifiedBy>Laurent PIOLET</cp:lastModifiedBy>
  <cp:revision>31</cp:revision>
  <dcterms:created xsi:type="dcterms:W3CDTF">2023-01-29T17:36:49Z</dcterms:created>
  <dcterms:modified xsi:type="dcterms:W3CDTF">2023-04-16T13:46:52Z</dcterms:modified>
</cp:coreProperties>
</file>